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52BF8-5A34-4E75-9723-78027B67084A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007FE-269E-4927-B481-A2401A5E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2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 kids to review what they have</a:t>
            </a:r>
            <a:r>
              <a:rPr lang="en-US" baseline="0" dirty="0" smtClean="0"/>
              <a:t> learned about the Roman Empire to get started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628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37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66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Ironically Caesar falls underneath a statue</a:t>
            </a:r>
            <a:r>
              <a:rPr lang="en-US" baseline="0" dirty="0" smtClean="0"/>
              <a:t> of his rival Pompey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65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4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Veni</a:t>
            </a:r>
            <a:r>
              <a:rPr lang="en-US" dirty="0" smtClean="0"/>
              <a:t>, </a:t>
            </a:r>
            <a:r>
              <a:rPr lang="en-US" dirty="0" err="1" smtClean="0"/>
              <a:t>Vedi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Vici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2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88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53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Julius Caesar, Center is Marcus Crassus,</a:t>
            </a:r>
            <a:r>
              <a:rPr lang="en-US" baseline="0" dirty="0" smtClean="0"/>
              <a:t> Right is Pompey Magnus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49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Spartacus’</a:t>
            </a:r>
            <a:r>
              <a:rPr lang="en-US" baseline="0" dirty="0" smtClean="0"/>
              <a:t> slave uprising in 60 BC; The etymology of “</a:t>
            </a:r>
            <a:r>
              <a:rPr lang="en-US" baseline="0" dirty="0" err="1" smtClean="0"/>
              <a:t>magnus</a:t>
            </a:r>
            <a:r>
              <a:rPr lang="en-US" baseline="0" dirty="0" smtClean="0"/>
              <a:t>” in Pompey’s name and connection to Charlemagne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1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81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4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siege defenses at </a:t>
            </a:r>
            <a:r>
              <a:rPr lang="en-US" dirty="0" err="1" smtClean="0"/>
              <a:t>Alesia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80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Shadows of the Empire:</a:t>
            </a:r>
            <a:br>
              <a:rPr lang="en-US" dirty="0" smtClean="0"/>
            </a:br>
            <a:r>
              <a:rPr lang="en-US" dirty="0" smtClean="0"/>
              <a:t>The Fall of the Republic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8610600" cy="679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Caesar’s triumph in Gaul made him extremely popular with the people</a:t>
            </a:r>
          </a:p>
          <a:p>
            <a:pPr lvl="1"/>
            <a:r>
              <a:rPr lang="en-US" dirty="0" smtClean="0"/>
              <a:t>Caused him to be feared by the Senate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Crassus dies in 53</a:t>
            </a:r>
          </a:p>
          <a:p>
            <a:pPr lvl="1"/>
            <a:r>
              <a:rPr lang="en-US" u="sng" dirty="0" smtClean="0"/>
              <a:t>The Senate backs Pompey and orders Caesar to </a:t>
            </a:r>
            <a:r>
              <a:rPr lang="en-US" u="sng" dirty="0" smtClean="0"/>
              <a:t>give up</a:t>
            </a:r>
            <a:r>
              <a:rPr lang="en-US" u="sng" dirty="0" smtClean="0"/>
              <a:t> </a:t>
            </a:r>
            <a:r>
              <a:rPr lang="en-US" u="sng" dirty="0" smtClean="0"/>
              <a:t>his command and threatened the tribunes who </a:t>
            </a:r>
            <a:r>
              <a:rPr lang="en-US" u="sng" dirty="0" smtClean="0"/>
              <a:t>support him</a:t>
            </a:r>
            <a:endParaRPr lang="en-US" u="sng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Caesar refuses and marches on Rome</a:t>
            </a:r>
          </a:p>
          <a:p>
            <a:pPr lvl="1"/>
            <a:r>
              <a:rPr lang="en-US" dirty="0" smtClean="0"/>
              <a:t>His army crossed the Rubicon River, igniting civil war, and creating the phrase</a:t>
            </a:r>
          </a:p>
          <a:p>
            <a:pPr lvl="1"/>
            <a:r>
              <a:rPr lang="en-US" dirty="0" smtClean="0"/>
              <a:t>Followed the precedent established by Sulla</a:t>
            </a:r>
          </a:p>
          <a:p>
            <a:pPr lvl="1"/>
            <a:r>
              <a:rPr lang="en-US" u="sng" dirty="0" smtClean="0"/>
              <a:t>Claimed to be defending the tribunes: representatives of the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Caesar’s Victory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Caesar defeated Pompey at Pharsalus, in 48 BC</a:t>
            </a:r>
          </a:p>
          <a:p>
            <a:pPr lvl="1"/>
            <a:r>
              <a:rPr lang="en-US" dirty="0" smtClean="0"/>
              <a:t>Pompey flees to Egypt and is assassinated by agents of Ptolemy and Cleopatra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Caesar returns to Rome and is hailed as “dictator” in 47 BC</a:t>
            </a:r>
          </a:p>
          <a:p>
            <a:endParaRPr lang="en-US" dirty="0" smtClean="0"/>
          </a:p>
          <a:p>
            <a:r>
              <a:rPr lang="en-US" dirty="0" smtClean="0"/>
              <a:t>Established Julian Calendar, based on the Egyptian Solar Calendar, which lasted 365 days</a:t>
            </a:r>
          </a:p>
          <a:p>
            <a:pPr lvl="1"/>
            <a:r>
              <a:rPr lang="en-US" dirty="0" smtClean="0"/>
              <a:t>Basis of our modern calendar</a:t>
            </a:r>
          </a:p>
          <a:p>
            <a:pPr lvl="1"/>
            <a:r>
              <a:rPr lang="en-US" dirty="0" smtClean="0"/>
              <a:t>Julian Calendar lasts until 1582, when it is replaced by the current Gregorian calendar</a:t>
            </a:r>
          </a:p>
          <a:p>
            <a:pPr lvl="1"/>
            <a:r>
              <a:rPr lang="en-US" dirty="0" smtClean="0"/>
              <a:t>The month of July was named in his honor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Darkest Day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1219200"/>
            <a:ext cx="876728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Ides of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Several senators feared Caesar’s ambition including Marcus Brutus, a close friend of Caesar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March 15, 44 BC: Assassination Day</a:t>
            </a:r>
          </a:p>
          <a:p>
            <a:pPr lvl="1"/>
            <a:r>
              <a:rPr lang="en-US" dirty="0" smtClean="0"/>
              <a:t>Mark Antony, Caesar’s lieutenant, was warned of the plot the night before but was unable to inform Caesar</a:t>
            </a:r>
          </a:p>
          <a:p>
            <a:pPr lvl="1"/>
            <a:r>
              <a:rPr lang="en-US" dirty="0" smtClean="0"/>
              <a:t>Caesar’s wife </a:t>
            </a:r>
            <a:r>
              <a:rPr lang="en-US" dirty="0" err="1" smtClean="0"/>
              <a:t>Calpurnia</a:t>
            </a:r>
            <a:r>
              <a:rPr lang="en-US" dirty="0" smtClean="0"/>
              <a:t> had a dream of the assassination and warned him not to go to the Forum on Capitoline Hill</a:t>
            </a:r>
          </a:p>
          <a:p>
            <a:pPr lvl="1"/>
            <a:r>
              <a:rPr lang="en-US" dirty="0" smtClean="0"/>
              <a:t>A soothsayer warned Caesar to “beware the ides of March”</a:t>
            </a:r>
          </a:p>
          <a:p>
            <a:pPr lvl="1"/>
            <a:r>
              <a:rPr lang="en-US" dirty="0" smtClean="0"/>
              <a:t>Caesar was stabbed 23 times, only one wound was lethal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Julius Caesar died at 55 years of age</a:t>
            </a:r>
          </a:p>
          <a:p>
            <a:pPr lvl="1"/>
            <a:r>
              <a:rPr lang="en-US" dirty="0" smtClean="0"/>
              <a:t>The average U.S. President is inaugurated at 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Opening Thought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i="1" dirty="0" err="1" smtClean="0"/>
              <a:t>Veni</a:t>
            </a:r>
            <a:r>
              <a:rPr lang="en-US" i="1" dirty="0" smtClean="0"/>
              <a:t>, </a:t>
            </a:r>
            <a:r>
              <a:rPr lang="en-US" i="1" dirty="0" err="1" smtClean="0"/>
              <a:t>Vedi</a:t>
            </a:r>
            <a:r>
              <a:rPr lang="en-US" i="1" dirty="0" smtClean="0"/>
              <a:t>, </a:t>
            </a:r>
            <a:r>
              <a:rPr lang="en-US" i="1" dirty="0" err="1" smtClean="0"/>
              <a:t>Vici</a:t>
            </a:r>
            <a:r>
              <a:rPr lang="en-US" i="1" dirty="0" smtClean="0"/>
              <a:t>: </a:t>
            </a:r>
            <a:r>
              <a:rPr lang="en-US" dirty="0" smtClean="0"/>
              <a:t>I came, I saw, I conquered,” 						           -Julius Caesar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Roman Reformers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Tiberius and Gaius Gracchus (Brothers)</a:t>
            </a:r>
          </a:p>
          <a:p>
            <a:pPr lvl="1"/>
            <a:r>
              <a:rPr lang="en-US" u="sng" dirty="0" smtClean="0"/>
              <a:t>Attempting to help the landless poor, they took land from the rich and gave to the poor</a:t>
            </a:r>
          </a:p>
          <a:p>
            <a:pPr lvl="1"/>
            <a:r>
              <a:rPr lang="en-US" dirty="0" smtClean="0"/>
              <a:t>They were killed</a:t>
            </a:r>
          </a:p>
          <a:p>
            <a:endParaRPr lang="en-US" dirty="0" smtClean="0"/>
          </a:p>
          <a:p>
            <a:r>
              <a:rPr lang="en-US" u="sng" dirty="0" smtClean="0"/>
              <a:t>Marius (General)</a:t>
            </a:r>
          </a:p>
          <a:p>
            <a:pPr lvl="1"/>
            <a:r>
              <a:rPr lang="en-US" u="sng" dirty="0" smtClean="0"/>
              <a:t>Promised soldiers land in exchange for loyalty to him and not the state</a:t>
            </a:r>
          </a:p>
          <a:p>
            <a:pPr lvl="1"/>
            <a:r>
              <a:rPr lang="en-US" dirty="0" smtClean="0"/>
              <a:t>Turned the legions into a professional army</a:t>
            </a:r>
          </a:p>
          <a:p>
            <a:pPr lvl="1"/>
            <a:r>
              <a:rPr lang="en-US" dirty="0" smtClean="0"/>
              <a:t>One of his lieutenants, </a:t>
            </a:r>
            <a:r>
              <a:rPr lang="en-US" dirty="0" err="1" smtClean="0"/>
              <a:t>Lucius</a:t>
            </a:r>
            <a:r>
              <a:rPr lang="en-US" dirty="0" smtClean="0"/>
              <a:t> Sulla, went further…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Dictatorship of Sulla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295400"/>
            <a:ext cx="3657600" cy="557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Dictatorship of Sulla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81 BC: General Sulla lost his command in Asia Minor and marched on Rome</a:t>
            </a:r>
          </a:p>
          <a:p>
            <a:pPr lvl="1"/>
            <a:r>
              <a:rPr lang="en-US" dirty="0" smtClean="0"/>
              <a:t>Sulla institutes a reign of terror and seizes Rome itself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Sulla gave power to the Senate, eliminated popular assemblies, and then abdicates</a:t>
            </a:r>
          </a:p>
          <a:p>
            <a:pPr lvl="1"/>
            <a:r>
              <a:rPr lang="en-US" dirty="0" smtClean="0"/>
              <a:t>After causing complete mayhem, he just leaves and goes home!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Sulla believed that he was creating a firm foundation for the republic</a:t>
            </a:r>
          </a:p>
          <a:p>
            <a:pPr lvl="1"/>
            <a:r>
              <a:rPr lang="en-US" u="sng" dirty="0" smtClean="0"/>
              <a:t>Actually established precedent that destroyed the republic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Triumvirate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289649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057400"/>
            <a:ext cx="2852964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057400"/>
            <a:ext cx="26889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Julius Caesar: Famous for his war against </a:t>
            </a:r>
            <a:r>
              <a:rPr lang="en-US" dirty="0" err="1" smtClean="0"/>
              <a:t>Vercingetorix</a:t>
            </a:r>
            <a:r>
              <a:rPr lang="en-US" dirty="0" smtClean="0"/>
              <a:t> and conquering Gaul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Marcus Crassus: The richest man in Rome</a:t>
            </a:r>
          </a:p>
          <a:p>
            <a:pPr lvl="1"/>
            <a:r>
              <a:rPr lang="en-US" dirty="0" smtClean="0"/>
              <a:t>Fought Spartacus</a:t>
            </a:r>
          </a:p>
          <a:p>
            <a:pPr lvl="1"/>
            <a:r>
              <a:rPr lang="en-US" dirty="0" smtClean="0"/>
              <a:t>Ordered the crucifixion of 6000 men along the Appian Way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Pompey Magnus: Commander of Spain and conqueror of Jerusalem</a:t>
            </a:r>
          </a:p>
          <a:p>
            <a:pPr lvl="1"/>
            <a:r>
              <a:rPr lang="en-US" dirty="0" smtClean="0"/>
              <a:t>Lieutenant of Sulla</a:t>
            </a:r>
          </a:p>
          <a:p>
            <a:pPr lvl="1"/>
            <a:r>
              <a:rPr lang="en-US" dirty="0" smtClean="0"/>
              <a:t>Established </a:t>
            </a:r>
            <a:r>
              <a:rPr lang="en-US" dirty="0" err="1" smtClean="0"/>
              <a:t>Herodean</a:t>
            </a:r>
            <a:r>
              <a:rPr lang="en-US" dirty="0" smtClean="0"/>
              <a:t> Dynasty recorded in the Bible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Caesar: Tactician and Politician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Caesar: Tactician</a:t>
            </a:r>
          </a:p>
          <a:p>
            <a:pPr lvl="1"/>
            <a:r>
              <a:rPr lang="en-US" dirty="0" smtClean="0"/>
              <a:t>Considered one of the greatest military minds in history along with Alexander the Great, Hannibal </a:t>
            </a:r>
            <a:r>
              <a:rPr lang="en-US" dirty="0" err="1" smtClean="0"/>
              <a:t>Barca</a:t>
            </a:r>
            <a:r>
              <a:rPr lang="en-US" dirty="0" smtClean="0"/>
              <a:t>, and Napoleon</a:t>
            </a:r>
          </a:p>
          <a:p>
            <a:pPr lvl="1"/>
            <a:r>
              <a:rPr lang="en-US" dirty="0" smtClean="0"/>
              <a:t>Routinely defeated superior armies</a:t>
            </a:r>
          </a:p>
          <a:p>
            <a:pPr lvl="1"/>
            <a:r>
              <a:rPr lang="en-US" dirty="0" smtClean="0"/>
              <a:t>Used engineering and geography to win battles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Caesar: Politician</a:t>
            </a:r>
          </a:p>
          <a:p>
            <a:pPr lvl="1"/>
            <a:r>
              <a:rPr lang="en-US" dirty="0" smtClean="0"/>
              <a:t>Wrote his own biography and military records</a:t>
            </a:r>
          </a:p>
          <a:p>
            <a:pPr lvl="1"/>
            <a:r>
              <a:rPr lang="en-US" dirty="0" smtClean="0"/>
              <a:t>Once claimed he defeated 430,000 enemies with less than 5000 soldiers and did not lose a single soldier</a:t>
            </a:r>
          </a:p>
          <a:p>
            <a:pPr lvl="1"/>
            <a:r>
              <a:rPr lang="en-US" dirty="0" smtClean="0"/>
              <a:t>Caesar’s accounts made him very popular with the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</a:t>
            </a:r>
            <a:r>
              <a:rPr lang="en-US" dirty="0" err="1" smtClean="0"/>
              <a:t>Alesia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Gallic War: September, 52 BC</a:t>
            </a:r>
          </a:p>
          <a:p>
            <a:pPr lvl="1"/>
            <a:r>
              <a:rPr lang="en-US" dirty="0" err="1" smtClean="0"/>
              <a:t>Vercingetorix</a:t>
            </a:r>
            <a:r>
              <a:rPr lang="en-US" dirty="0" smtClean="0"/>
              <a:t> has Caesar on the run through guerrilla tactics</a:t>
            </a:r>
          </a:p>
          <a:p>
            <a:pPr lvl="1"/>
            <a:r>
              <a:rPr lang="en-US" dirty="0" smtClean="0"/>
              <a:t>Withdraws to </a:t>
            </a:r>
            <a:r>
              <a:rPr lang="en-US" dirty="0" err="1" smtClean="0"/>
              <a:t>Alesia</a:t>
            </a:r>
            <a:endParaRPr lang="en-US" dirty="0" smtClean="0"/>
          </a:p>
          <a:p>
            <a:pPr lvl="1"/>
            <a:r>
              <a:rPr lang="en-US" dirty="0" smtClean="0"/>
              <a:t>Caesar’s army numbers 40,000</a:t>
            </a:r>
          </a:p>
          <a:p>
            <a:pPr lvl="1"/>
            <a:r>
              <a:rPr lang="en-US" dirty="0" err="1" smtClean="0"/>
              <a:t>Vercingetorix’s</a:t>
            </a:r>
            <a:r>
              <a:rPr lang="en-US" dirty="0" smtClean="0"/>
              <a:t> army numbers 330,000</a:t>
            </a:r>
          </a:p>
          <a:p>
            <a:pPr lvl="2"/>
            <a:r>
              <a:rPr lang="en-US" dirty="0" smtClean="0"/>
              <a:t>Stations 80,000 in </a:t>
            </a:r>
            <a:r>
              <a:rPr lang="en-US" dirty="0" err="1" smtClean="0"/>
              <a:t>Alesia</a:t>
            </a:r>
            <a:endParaRPr lang="en-US" dirty="0" smtClean="0"/>
          </a:p>
          <a:p>
            <a:pPr lvl="2"/>
            <a:r>
              <a:rPr lang="en-US" dirty="0" smtClean="0"/>
              <a:t>250,000 in relief forces outside the city</a:t>
            </a:r>
          </a:p>
          <a:p>
            <a:r>
              <a:rPr lang="en-US" dirty="0" smtClean="0"/>
              <a:t>Caesar excels at siege warfare and cements his legacy as a great military commander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2996</TotalTime>
  <Words>716</Words>
  <Application>Microsoft Office PowerPoint</Application>
  <PresentationFormat>On-screen Show (4:3)</PresentationFormat>
  <Paragraphs>105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Shadows of the Empire: The Fall of the Republic</vt:lpstr>
      <vt:lpstr>Opening Thought</vt:lpstr>
      <vt:lpstr>Roman Reformers</vt:lpstr>
      <vt:lpstr>The Dictatorship of Sulla</vt:lpstr>
      <vt:lpstr>The Dictatorship of Sulla</vt:lpstr>
      <vt:lpstr>The First Triumvirate</vt:lpstr>
      <vt:lpstr>Three Kings</vt:lpstr>
      <vt:lpstr>Caesar: Tactician and Politician</vt:lpstr>
      <vt:lpstr>The Battle of Alesia</vt:lpstr>
      <vt:lpstr>PowerPoint Presentation</vt:lpstr>
      <vt:lpstr>Civil War</vt:lpstr>
      <vt:lpstr>Caesar’s Victory</vt:lpstr>
      <vt:lpstr>The Darkest Day</vt:lpstr>
      <vt:lpstr>The Ides of March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Lawrence Ashley Staten</dc:creator>
  <cp:lastModifiedBy>Lawrence Staten</cp:lastModifiedBy>
  <cp:revision>9</cp:revision>
  <dcterms:created xsi:type="dcterms:W3CDTF">2011-09-27T13:34:15Z</dcterms:created>
  <dcterms:modified xsi:type="dcterms:W3CDTF">2014-05-01T12:34:05Z</dcterms:modified>
</cp:coreProperties>
</file>